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9" r:id="rId4"/>
    <p:sldId id="264" r:id="rId5"/>
    <p:sldId id="270" r:id="rId6"/>
    <p:sldId id="273" r:id="rId7"/>
    <p:sldId id="274" r:id="rId8"/>
    <p:sldId id="271" r:id="rId9"/>
    <p:sldId id="272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4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3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3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88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6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9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8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21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9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1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6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8FC4-F201-4E92-9C40-90B4E7A5FCD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7602-A7C4-4DAA-B660-F57FA2876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3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565" y="6273225"/>
            <a:ext cx="10943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Информационные системы в </a:t>
            </a:r>
            <a:r>
              <a:rPr lang="ru-RU" sz="3200" b="1" dirty="0" err="1">
                <a:solidFill>
                  <a:srgbClr val="FF0000"/>
                </a:solidFill>
              </a:rPr>
              <a:t>мехатронике</a:t>
            </a:r>
            <a:r>
              <a:rPr lang="ru-RU" sz="3200" b="1" dirty="0">
                <a:solidFill>
                  <a:srgbClr val="FF0000"/>
                </a:solidFill>
              </a:rPr>
              <a:t> и робототехнике</a:t>
            </a:r>
          </a:p>
        </p:txBody>
      </p:sp>
      <p:pic>
        <p:nvPicPr>
          <p:cNvPr id="5" name="Picture 2" descr="ÐÐ°ÑÑÐ¸Ð½ÐºÐ¸ Ð¿Ð¾ Ð·Ð°Ð¿ÑÐ¾ÑÑ Ð­ÐÐÐÐÐÐ¢Ð« ÐÐÐ¤ÐÐ ÐÐÐ¦ÐÐÐÐÐ«Ð¥ Ð¡ÐÐ¡Ð¢ÐÐ ÑÐ¾Ð±Ð¾Ñ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593" y="835834"/>
            <a:ext cx="6285999" cy="543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29532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333" y="233762"/>
            <a:ext cx="6533333" cy="639047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705845"/>
              </p:ext>
            </p:extLst>
          </p:nvPr>
        </p:nvGraphicFramePr>
        <p:xfrm>
          <a:off x="8290746" y="5021178"/>
          <a:ext cx="336483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4832">
                  <a:extLst>
                    <a:ext uri="{9D8B030D-6E8A-4147-A177-3AD203B41FA5}">
                      <a16:colId xmlns:a16="http://schemas.microsoft.com/office/drawing/2014/main" val="261656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Рис. 5.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Схема бинокулярного зрения: </a:t>
                      </a: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объект; </a:t>
                      </a: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гороптерный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круг; </a:t>
                      </a: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центральная ямка; </a:t>
                      </a: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«циклопический» глаз; </a:t>
                      </a:r>
                      <a:r>
                        <a:rPr lang="ru-RU" sz="1600" spc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точка фиксации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768236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 flipV="1">
            <a:off x="8290746" y="2194234"/>
            <a:ext cx="39012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0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95" y="-112292"/>
            <a:ext cx="1195136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0" algn="ctr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Тесты к введению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 включает следующее количество систем: 2, 3, 4 (каких?).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Роботы классифицируются на следующее число поколений: 2, 3, 4 (ка­ких?).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Информационное устройства и системы имеют следующее количество уровней управления: 2, 3, 4 (каких?).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Укажите правильный ответ: информационные устройства и системы со­стоят из: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arenR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внешних подсистем и внутренних подсистем;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arenR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очувствления и систем технического зрения;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arenR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датчиков положения звеньев и датчиков внутренней диагностики.</a:t>
            </a:r>
          </a:p>
          <a:p>
            <a:pPr marR="88900" algn="ctr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Контрольные вопросы к введению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Изобразите структурно-функциональную схему робота и поясните работу элементов робота. Дайте определение термину «робот».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 и поясните классификацию роботов.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Раскройте термин «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мехатроника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и приведите примеры.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принципы построения информационных устройств и систем, ис­пользуемых в робототехнике и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мехатронике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Поясните принцип действия бионических систем.</a:t>
            </a:r>
          </a:p>
          <a:p>
            <a:pPr marR="12700" lvl="0" algn="just">
              <a:buClr>
                <a:srgbClr val="000000"/>
              </a:buClr>
              <a:buSzPts val="1000"/>
              <a:buFont typeface="+mj-lt"/>
              <a:buAutoNum type="arabicPeriod"/>
              <a:tabLst>
                <a:tab pos="3365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Каковы рекомендации применения информационных устройств и систем, используемых в робототехнике и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мехатронике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278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253" y="906801"/>
            <a:ext cx="120315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ходе эволюции у всех организмов развились специализированные сенсорные органы, оптимальным образом отвечающие на опреде­ленные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стимулы.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216000" algn="just"/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Восприятие внешнего мира человеком осуществляется через рас­пределенную информационную сеть, состоящую из шести основных каналов сенсорной рецепции. Это каналы органов чувств: </a:t>
            </a:r>
            <a:r>
              <a:rPr lang="ru-RU" sz="2800" b="1" i="1" u="none" strike="noStrike" spc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слух, зре­ние, осязание, </a:t>
            </a:r>
            <a:r>
              <a:rPr lang="ru-RU" sz="2800" b="1" i="1" u="none" strike="noStrike" spc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терморецепция</a:t>
            </a:r>
            <a:r>
              <a:rPr lang="ru-RU" sz="2800" b="1" i="1" u="none" strike="noStrike" spc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, обоняние и вкус</a:t>
            </a:r>
            <a:r>
              <a:rPr lang="ru-RU" sz="2800" b="0" i="1" u="none" strike="noStrike" spc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 В каждом из них возбуждение регистрируется системой чувствительных элементов (ЧЭ)-рецепторов, специфических для разных сенсорных функций, и передается по каналу связи (нервному волокну) в виде потенциалов действий. Система рецепторов каждой функции (модальности) свя­зана с определенными отделами центральной нервной системы.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4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253" y="634087"/>
            <a:ext cx="120315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Реце́птор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— объединение из нервных окончаний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дендритов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чувствительных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нейронов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400" b="0" i="0" u="none" strike="noStrike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глии</a:t>
            </a:r>
            <a:r>
              <a:rPr lang="ru-RU" sz="2400" b="0" i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специализированных образований межклеточного вещества и специализированных клеток других тканей, которые в комплексе обеспечивают превращение влияния факторов внешней или внутренней среды (раздражитель) в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нервный импульс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В некоторых рецепторах (например,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вкусовых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и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слуховых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рецепторах человека) раздражитель непосредственно воспринимается специализированными клетками эпителиального происхождения или видоизменёнными нервными клетками (чувствительные элементы сетчатки), которые не генерируют нервных импульсов, а действуют на иннервирующие их нервные окончания, изменяя секрецию медиатора. В других случаях единственным клеточным элементом рецепторного комплекса является само нервное окончание, часто связанное со специальными структурами межклеточного вещества (например, 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тельце </a:t>
            </a:r>
            <a:r>
              <a:rPr lang="ru-RU" sz="2400" b="0" i="0" u="none" strike="noStrike" dirty="0" err="1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Пачини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216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Стимулами для разных рецепторов могут служить 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механическая 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деформация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химические вещества, изменения 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а также изменения электрического и магнитного поля.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314233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91836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Существуют несколько классификаций рецепторов:</a:t>
            </a:r>
          </a:p>
          <a:p>
            <a:pPr algn="just"/>
            <a:r>
              <a:rPr lang="ru-RU" sz="2400" b="1" i="0" u="sng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По положению в организме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Экстерорецепторы (</a:t>
            </a:r>
            <a:r>
              <a:rPr lang="ru-RU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экстероцепторы)</a:t>
            </a:r>
            <a:r>
              <a:rPr lang="ru-RU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расположены на поверхности или вблизи поверхности тела и воспринимают внешние стимулы (сигналы из окружающей среды),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участвуют в реа­лизации слуховой, визуальной и тактильной сенсорных функций.</a:t>
            </a:r>
            <a:endParaRPr lang="ru-RU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Интерорецепторы (интероцепторы)</a:t>
            </a:r>
            <a:r>
              <a:rPr lang="ru-RU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расположены во внутренних органах 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регистрируют информацию, поступающую от внутренних ор­ганов тела (датчики температуры, кровяного давления, состава кро­ви и т.п.). Причем большая часть информации, посылаемой в цен­тральную нервную систему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интеро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и проприоцепторами, не вос­принимается сознанием</a:t>
            </a:r>
            <a:endParaRPr lang="ru-RU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216000" algn="just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Проприорецепторы (проприоцепторы)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— рецепторы, 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егулирующие длину мышц, натяжения сухожилий и других параметров положения внешних органов и движения, а так­же управляют вестибулярным аппаратом. Эти рецепторы участвуют в кинестетической и тактильной сенсорных функциях. 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Являются разновидностью интерорецепторов.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167560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88704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u="sng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способности воспринимать разные </a:t>
            </a:r>
            <a:r>
              <a:rPr lang="ru-RU" sz="2800" b="1" i="0" u="sng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стимулы</a:t>
            </a:r>
          </a:p>
          <a:p>
            <a:pPr algn="just"/>
            <a:endParaRPr lang="ru-RU" sz="2800" b="1" i="0" u="sng" dirty="0" smtClean="0"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Мономодальные 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реагирующие только на один тип раздражителей (например, фоторецепторы — на свет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endParaRPr lang="ru-RU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8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Полимодальные</a:t>
            </a:r>
            <a:r>
              <a:rPr lang="ru-RU" sz="28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реагирующие на несколько типов раздражителей (например, многие болевые рецепторы, а также некоторые рецепторы беспозвоночных, реагирующие одновременно на механические и химические стимулы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  <a:endParaRPr lang="ru-RU" sz="28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144314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010" y="930978"/>
            <a:ext cx="114219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адекватному раздражителю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Хеморецепторы</a:t>
            </a:r>
            <a:r>
              <a:rPr lang="ru-RU" sz="20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воспринимают воздействие растворённых или летучих химических веществ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Осморецепторы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воспринимают изменения </a:t>
            </a:r>
            <a:r>
              <a:rPr lang="ru-RU" sz="2000" b="0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осмотической концентрации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жидкости (как правило, внутренней среды)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Механорецепторы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воспринимают механические стимулы (прикосновение, давление, растяжение, колебания воды или воздуха и т. п.)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Фоторецепторы</a:t>
            </a:r>
            <a:r>
              <a:rPr lang="ru-RU" sz="20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— воспринимают видимый и ультрафиолетовый свет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Терморецепторы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воспринимают термические колебания среды (тепловые стимулы)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0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Болевые рецепторы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стимуляция которых приводит к возникновению болевых ощущений. Такого физического стимула, как боль, не существует, поэтому выделение их в отдельную группу по природе раздражителя в некоторой степени условно. </a:t>
            </a:r>
            <a:endParaRPr lang="ru-RU" sz="20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lvl="1" algn="just"/>
            <a:endParaRPr lang="ru-RU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lvl="1" algn="just"/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действительности, они представляют собой </a:t>
            </a:r>
            <a:r>
              <a:rPr lang="ru-RU" sz="2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высокопороговые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сенсоры различных (химических, термических или механических) повреждающих факторов. Однако уникальная особенность </a:t>
            </a:r>
            <a:r>
              <a:rPr lang="ru-RU" sz="2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ноцицепторов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которая не позволяет отнести их, например, к «</a:t>
            </a:r>
            <a:r>
              <a:rPr lang="ru-RU" sz="2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высокопороговым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терморецепторам», состоит в том, что многие из них </a:t>
            </a:r>
            <a:r>
              <a:rPr lang="ru-RU" sz="20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полимодальны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одно и то же нервное окончание способно возбуждаться в ответ на несколько различных повреждающих </a:t>
            </a:r>
            <a:r>
              <a:rPr lang="ru-RU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стимулов.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110237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03694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400" b="1" i="0" u="none" strike="noStrike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Электрорецепторы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воспринимают изменения электрического поля</a:t>
            </a:r>
          </a:p>
          <a:p>
            <a:pPr marL="0" lvl="1" indent="216000" algn="just">
              <a:buFont typeface="Arial" panose="020B0604020202020204" pitchFamily="34" charset="0"/>
              <a:buChar char="•"/>
            </a:pPr>
            <a:r>
              <a:rPr lang="ru-RU" sz="24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Магнитные </a:t>
            </a:r>
            <a:r>
              <a:rPr lang="ru-RU" sz="2400" b="1" i="0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рецепторы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воспринимают изменения магнитного поля</a:t>
            </a:r>
          </a:p>
          <a:p>
            <a:pPr indent="216000" algn="just"/>
            <a:endParaRPr lang="ru-RU" sz="24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indent="216000" algn="just"/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У 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человека имеются первые шесть типов рецепторов. На хеморецепции основаны вкус и обоняние, на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механорецепции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— осязание, слух и равновесие, а также ощущения положения тела в пространстве, на фоторецепции — зрение. Терморецепторы есть в коже и некоторых внутренних органах. Большая часть интерорецепторов запускает непроизвольные, и в большинстве случаев неосознаваемые, вегетативные рефлексы. Так,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осморецепторы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включены в регуляцию деятельности почек, хеморецепторы, воспринимающие </a:t>
            </a:r>
            <a:r>
              <a:rPr lang="ru-RU" sz="2400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</a:t>
            </a:r>
            <a:r>
              <a:rPr lang="ru-RU" sz="24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концентрации углекислого газа и кислорода в крови, включены в регуляцию дыхания и т. д.</a:t>
            </a:r>
            <a:endParaRPr lang="ru-RU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674" y="312500"/>
            <a:ext cx="11678651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74700" lvl="0" algn="ctr">
              <a:lnSpc>
                <a:spcPts val="1295"/>
              </a:lnSpc>
              <a:spcBef>
                <a:spcPts val="900"/>
              </a:spcBef>
              <a:spcAft>
                <a:spcPts val="975"/>
              </a:spcAft>
              <a:buClr>
                <a:srgbClr val="000000"/>
              </a:buClr>
              <a:buSzPts val="1000"/>
              <a:tabLst>
                <a:tab pos="1394460" algn="l"/>
              </a:tabLs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Бионические основы информационных устройств и систем</a:t>
            </a:r>
          </a:p>
        </p:txBody>
      </p:sp>
    </p:spTree>
    <p:extLst>
      <p:ext uri="{BB962C8B-B14F-4D97-AF65-F5344CB8AC3E}">
        <p14:creationId xmlns:p14="http://schemas.microsoft.com/office/powerpoint/2010/main" val="187110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937" y="192505"/>
            <a:ext cx="107642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С позиции бионики </a:t>
            </a:r>
            <a:r>
              <a:rPr lang="ru-RU" sz="2800" b="1" i="1" u="none" strike="noStrike" spc="0" dirty="0" smtClean="0">
                <a:solidFill>
                  <a:srgbClr val="7030A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кинестетические рецепторы</a:t>
            </a:r>
            <a:r>
              <a:rPr lang="ru-RU" sz="2800" b="0" i="1" u="none" strike="noStrike" spc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,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 содержащиеся в каждой мышце, являются информационными элементами испол­нительного уровня управления (т.е. являются датчиками соответст­вующих контуров регулирования). Они регистрируют изменения относительно положения отдельных элементов двигательной систе­мы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.</a:t>
            </a:r>
          </a:p>
          <a:p>
            <a:pPr indent="216000" algn="just"/>
            <a:endParaRPr lang="ru-RU" sz="2800" dirty="0" smtClean="0">
              <a:solidFill>
                <a:srgbClr val="000000"/>
              </a:solidFill>
              <a:latin typeface="Arial" panose="020B0604020202020204" pitchFamily="34" charset="0"/>
              <a:ea typeface="Courier New" panose="02070309020205020404" pitchFamily="49" charset="0"/>
              <a:cs typeface="Arial" panose="020B0604020202020204" pitchFamily="34" charset="0"/>
            </a:endParaRPr>
          </a:p>
          <a:p>
            <a:pPr indent="216000" algn="just"/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Слуховая рецепция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обеспечивает восприятие и анализ звука, который характеризуется четырьмя измерениями: объем, громкость, плотность и высота. Причем эти свойства звука определяются двумя физическими переменными сигнала: его амплитудой и частотой. Слуховой аппарат животных и человека состоит из трех основных частей: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наружного, внутреннего и среднего уха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4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683" y="1379621"/>
            <a:ext cx="111653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Зрительная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рецепция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это визуальные анализаторные системы человека, составляющие сложные многоуровневые образования, слу­жащие для анализа оптических сигналов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16000" algn="just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16000" algn="just"/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Тактильная рецепция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является самой значимой сенсорной функ­цией. Если отсутствие специальных видов чувствительности - зрения, слуха, обоняния и т. д. - не приводит к гибели организма, то отсутствие тактильной (кожной) рецепции несовместимо 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жизнью.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67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F6100A922A141BDC4428F72AEC990" ma:contentTypeVersion="2" ma:contentTypeDescription="Create a new document." ma:contentTypeScope="" ma:versionID="7f944fcf3b80474d262dfc3bfbc3be3f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9bc872e31799a1d49b5a65a28e8de436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4B9944-A5F5-48D2-AE8B-E7EA87FCF33D}"/>
</file>

<file path=customXml/itemProps2.xml><?xml version="1.0" encoding="utf-8"?>
<ds:datastoreItem xmlns:ds="http://schemas.openxmlformats.org/officeDocument/2006/customXml" ds:itemID="{AF2915DB-DF3D-4AA1-85FE-4808D39409F5}"/>
</file>

<file path=customXml/itemProps3.xml><?xml version="1.0" encoding="utf-8"?>
<ds:datastoreItem xmlns:ds="http://schemas.openxmlformats.org/officeDocument/2006/customXml" ds:itemID="{9BB2EC6D-C94D-43DF-B5BD-9ACE278E84F6}"/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508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2018-09-12T04:51:11Z</dcterms:created>
  <dcterms:modified xsi:type="dcterms:W3CDTF">2018-10-12T10:16:53Z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